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5"/>
  </p:notesMasterIdLst>
  <p:handoutMasterIdLst>
    <p:handoutMasterId r:id="rId46"/>
  </p:handoutMasterIdLst>
  <p:sldIdLst>
    <p:sldId id="298" r:id="rId5"/>
    <p:sldId id="301" r:id="rId6"/>
    <p:sldId id="280" r:id="rId7"/>
    <p:sldId id="354" r:id="rId8"/>
    <p:sldId id="341" r:id="rId9"/>
    <p:sldId id="331" r:id="rId10"/>
    <p:sldId id="335" r:id="rId11"/>
    <p:sldId id="336" r:id="rId12"/>
    <p:sldId id="337" r:id="rId13"/>
    <p:sldId id="334" r:id="rId14"/>
    <p:sldId id="338" r:id="rId15"/>
    <p:sldId id="339" r:id="rId16"/>
    <p:sldId id="351" r:id="rId17"/>
    <p:sldId id="342" r:id="rId18"/>
    <p:sldId id="352" r:id="rId19"/>
    <p:sldId id="345" r:id="rId20"/>
    <p:sldId id="346" r:id="rId21"/>
    <p:sldId id="344" r:id="rId22"/>
    <p:sldId id="347" r:id="rId23"/>
    <p:sldId id="348" r:id="rId24"/>
    <p:sldId id="349" r:id="rId25"/>
    <p:sldId id="353" r:id="rId26"/>
    <p:sldId id="343" r:id="rId27"/>
    <p:sldId id="350" r:id="rId28"/>
    <p:sldId id="302" r:id="rId29"/>
    <p:sldId id="327" r:id="rId30"/>
    <p:sldId id="303" r:id="rId31"/>
    <p:sldId id="308" r:id="rId32"/>
    <p:sldId id="309" r:id="rId33"/>
    <p:sldId id="310" r:id="rId34"/>
    <p:sldId id="311" r:id="rId35"/>
    <p:sldId id="312" r:id="rId36"/>
    <p:sldId id="313" r:id="rId37"/>
    <p:sldId id="315" r:id="rId38"/>
    <p:sldId id="329" r:id="rId39"/>
    <p:sldId id="317" r:id="rId40"/>
    <p:sldId id="322" r:id="rId41"/>
    <p:sldId id="323" r:id="rId42"/>
    <p:sldId id="326" r:id="rId43"/>
    <p:sldId id="328" r:id="rId44"/>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83" d="100"/>
          <a:sy n="83" d="100"/>
        </p:scale>
        <p:origin x="45" y="300"/>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2023/7/20</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2023/7/20</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1</a:t>
            </a:r>
            <a:endParaRPr lang="ko-KR" altLang="en-US" dirty="0"/>
          </a:p>
        </p:txBody>
      </p:sp>
      <p:grpSp>
        <p:nvGrpSpPr>
          <p:cNvPr id="3" name="그룹 2">
            <a:extLst>
              <a:ext uri="{FF2B5EF4-FFF2-40B4-BE49-F238E27FC236}">
                <a16:creationId xmlns:a16="http://schemas.microsoft.com/office/drawing/2014/main" id="{C44F4552-F897-1EDE-E658-90E0E98E1247}"/>
              </a:ext>
            </a:extLst>
          </p:cNvPr>
          <p:cNvGrpSpPr/>
          <p:nvPr/>
        </p:nvGrpSpPr>
        <p:grpSpPr>
          <a:xfrm>
            <a:off x="2032143" y="2769309"/>
            <a:ext cx="8127714" cy="2794678"/>
            <a:chOff x="2032143" y="2769309"/>
            <a:chExt cx="8127714" cy="2794678"/>
          </a:xfrm>
        </p:grpSpPr>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171891"/>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82422"/>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91663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2</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3</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966467"/>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34483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959635"/>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3115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3115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31157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667567"/>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061973"/>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580212"/>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990743"/>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634307"/>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244511"/>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12A31757-4E72-A2CA-2678-18016EBE2708}"/>
              </a:ext>
            </a:extLst>
          </p:cNvPr>
          <p:cNvSpPr/>
          <p:nvPr/>
        </p:nvSpPr>
        <p:spPr>
          <a:xfrm>
            <a:off x="2032143" y="3740864"/>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sp>
        <p:nvSpPr>
          <p:cNvPr id="5" name="직사각형 11">
            <a:extLst>
              <a:ext uri="{FF2B5EF4-FFF2-40B4-BE49-F238E27FC236}">
                <a16:creationId xmlns:a16="http://schemas.microsoft.com/office/drawing/2014/main" id="{8DB9D680-A075-9F5E-E7C2-8EDD1A4B0E08}"/>
              </a:ext>
            </a:extLst>
          </p:cNvPr>
          <p:cNvSpPr/>
          <p:nvPr/>
        </p:nvSpPr>
        <p:spPr>
          <a:xfrm>
            <a:off x="5211083" y="372936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7" name="직사각형 11">
            <a:extLst>
              <a:ext uri="{FF2B5EF4-FFF2-40B4-BE49-F238E27FC236}">
                <a16:creationId xmlns:a16="http://schemas.microsoft.com/office/drawing/2014/main" id="{5D22A392-A11F-1AF9-2FE9-0E03587829D6}"/>
              </a:ext>
            </a:extLst>
          </p:cNvPr>
          <p:cNvSpPr/>
          <p:nvPr/>
        </p:nvSpPr>
        <p:spPr>
          <a:xfrm>
            <a:off x="8390022" y="372494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644233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1097280" y="2344369"/>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653893" y="2579914"/>
            <a:ext cx="5323114" cy="169817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r>
              <a:rPr lang="en-US" altLang="ko-KR" dirty="0"/>
              <a:t>Model1</a:t>
            </a:r>
            <a:r>
              <a:rPr lang="ja-JP" altLang="en-US" dirty="0"/>
              <a:t>と</a:t>
            </a:r>
            <a:r>
              <a:rPr lang="en-US" altLang="ja-JP" dirty="0"/>
              <a:t>2</a:t>
            </a:r>
            <a:r>
              <a:rPr lang="ja-JP" altLang="en-US" dirty="0"/>
              <a:t>の性能比較</a:t>
            </a:r>
            <a:endParaRPr lang="ko-KR" altLang="en-US" dirty="0"/>
          </a:p>
        </p:txBody>
      </p:sp>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a:bodyPr>
          <a:lstStyle/>
          <a:p>
            <a:r>
              <a:rPr lang="en-US" altLang="ko-KR" sz="4000" dirty="0"/>
              <a:t>30-fold cross-validation</a:t>
            </a:r>
          </a:p>
          <a:p>
            <a:r>
              <a:rPr lang="ja-JP" altLang="en-US" sz="4000" dirty="0"/>
              <a:t>→</a:t>
            </a:r>
            <a:r>
              <a:rPr lang="en-US" altLang="ja-JP" sz="4000" dirty="0"/>
              <a:t>MSE</a:t>
            </a:r>
            <a:r>
              <a:rPr lang="ja-JP" altLang="en-US" sz="4000" dirty="0"/>
              <a:t>がどんな分布を従うのか。</a:t>
            </a:r>
            <a:endParaRPr lang="en-US" altLang="ja-JP" sz="4000" dirty="0"/>
          </a:p>
          <a:p>
            <a:r>
              <a:rPr lang="en-US" altLang="ko-KR" sz="4000" dirty="0"/>
              <a:t>Paired t-test?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lnSpcReduction="10000"/>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ja-JP" sz="4000" dirty="0"/>
          </a:p>
          <a:p>
            <a:pPr>
              <a:buFont typeface="Wingdings" panose="05000000000000000000" pitchFamily="2" charset="2"/>
              <a:buChar char="l"/>
            </a:pPr>
            <a:r>
              <a:rPr lang="en-US" altLang="ko-KR" sz="4000" dirty="0"/>
              <a:t>Hyper parameter setting</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Fine-tuned </a:t>
            </a:r>
            <a:r>
              <a:rPr lang="en-US" altLang="ko-KR" dirty="0" err="1"/>
              <a:t>RoBERTa</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4000" dirty="0"/>
              <a:t>Bayesian Optimization </a:t>
            </a:r>
            <a:r>
              <a:rPr lang="ja-JP" altLang="en-US" sz="4000" dirty="0"/>
              <a:t>で最適の</a:t>
            </a:r>
            <a:r>
              <a:rPr lang="en-US" altLang="ja-JP" sz="4000" dirty="0"/>
              <a:t>Hyper-parameter</a:t>
            </a:r>
            <a:r>
              <a:rPr lang="ja-JP" altLang="en-US" sz="4000" dirty="0"/>
              <a:t>を探してる中。</a:t>
            </a:r>
            <a:endParaRPr lang="en-US" altLang="ja-JP" sz="4000" dirty="0"/>
          </a:p>
          <a:p>
            <a:r>
              <a:rPr lang="en-US" altLang="ko-KR" sz="4000" dirty="0"/>
              <a:t>(Trials: 50, Execution/Trial: 2) 2</a:t>
            </a:r>
            <a:r>
              <a:rPr lang="ja-JP" altLang="en-US" sz="4000" dirty="0"/>
              <a:t>回</a:t>
            </a:r>
            <a:endParaRPr lang="en-US" altLang="ko-KR" sz="4000" dirty="0"/>
          </a:p>
          <a:p>
            <a:r>
              <a:rPr lang="en-US" altLang="ko-KR" sz="4000" dirty="0"/>
              <a:t>MSE : 0.065</a:t>
            </a:r>
            <a:endParaRPr lang="ko-KR" altLang="en-US" sz="4000" dirty="0"/>
          </a:p>
        </p:txBody>
      </p:sp>
    </p:spTree>
    <p:extLst>
      <p:ext uri="{BB962C8B-B14F-4D97-AF65-F5344CB8AC3E}">
        <p14:creationId xmlns:p14="http://schemas.microsoft.com/office/powerpoint/2010/main" val="95055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p:txBody>
          <a:bodyPr/>
          <a:lstStyle/>
          <a:p>
            <a:r>
              <a:rPr lang="en-US" altLang="ko-KR" dirty="0"/>
              <a:t>VAD</a:t>
            </a:r>
            <a:endParaRPr lang="ko-KR" altLang="en-US"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49039" y="5809266"/>
            <a:ext cx="9954882" cy="413255"/>
          </a:xfrm>
        </p:spPr>
        <p:txBody>
          <a:bodyPr>
            <a:noAutofit/>
          </a:bodyPr>
          <a:lstStyle/>
          <a:p>
            <a:pPr algn="ctr"/>
            <a:r>
              <a:rPr lang="de-DE" altLang="ko-KR" sz="1200" dirty="0">
                <a:latin typeface="Abadi" panose="020B0604020104020204" pitchFamily="34" charset="0"/>
              </a:rPr>
              <a:t>Sven Buechel and Udo Hahn, "</a:t>
            </a:r>
            <a:r>
              <a:rPr lang="en-US" altLang="ko-KR" sz="1200" dirty="0">
                <a:latin typeface="Abadi" panose="020B0604020104020204" pitchFamily="34" charset="0"/>
              </a:rPr>
              <a:t>Readers vs. Writers vs. Texts: Coping with Different Perspectives of Text Understanding in Emotion Annotation", 2017</a:t>
            </a:r>
            <a:endParaRPr lang="ko-KR" altLang="en-US" sz="12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00687"/>
            <a:ext cx="9329180" cy="3833816"/>
          </a:xfrm>
          <a:prstGeom prst="rect">
            <a:avLst/>
          </a:prstGeom>
        </p:spPr>
      </p:pic>
    </p:spTree>
    <p:extLst>
      <p:ext uri="{BB962C8B-B14F-4D97-AF65-F5344CB8AC3E}">
        <p14:creationId xmlns:p14="http://schemas.microsoft.com/office/powerpoint/2010/main" val="10855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1889</TotalTime>
  <Words>2064</Words>
  <Application>Microsoft Office PowerPoint</Application>
  <PresentationFormat>와이드스크린</PresentationFormat>
  <Paragraphs>232</Paragraphs>
  <Slides>40</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40</vt:i4>
      </vt:variant>
    </vt:vector>
  </HeadingPairs>
  <TitlesOfParts>
    <vt:vector size="52"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VAD</vt:lpstr>
      <vt:lpstr>EmoBank (Sven Buechel et al.)</vt:lpstr>
      <vt:lpstr>EmoBankのデータ分析</vt:lpstr>
      <vt:lpstr>VADの間の相関関係</vt:lpstr>
      <vt:lpstr>VAD予測モデル</vt:lpstr>
      <vt:lpstr>VAD予測モデル by XGBoost</vt:lpstr>
      <vt:lpstr>RoBERTa</vt:lpstr>
      <vt:lpstr>RoBERTa の Subword Tokenizer</vt:lpstr>
      <vt:lpstr>前処理とTokenize fuctionの作成</vt:lpstr>
      <vt:lpstr>モデルの設計1</vt:lpstr>
      <vt:lpstr>モデルの設計2</vt:lpstr>
      <vt:lpstr>モデルの設計3</vt:lpstr>
      <vt:lpstr>Correlation Layer (FFNN)</vt:lpstr>
      <vt:lpstr>Bayesian Optimization</vt:lpstr>
      <vt:lpstr>Correlation Layer (FFNN)</vt:lpstr>
      <vt:lpstr>Optimizer &amp; Learning Scheduler</vt:lpstr>
      <vt:lpstr>Optimizer &amp; Learning Scheduler</vt:lpstr>
      <vt:lpstr>Warmup-Exponential decay Learning schedular</vt:lpstr>
      <vt:lpstr>Model1と2の性能比較</vt:lpstr>
      <vt:lpstr>今後の予定</vt:lpstr>
      <vt:lpstr>Fine-tuned RoBERTa</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202</cp:revision>
  <dcterms:created xsi:type="dcterms:W3CDTF">2023-05-18T06:05:56Z</dcterms:created>
  <dcterms:modified xsi:type="dcterms:W3CDTF">2023-07-20T04:22:34Z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